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60" r:id="rId3"/>
    <p:sldId id="257" r:id="rId4"/>
    <p:sldId id="258" r:id="rId5"/>
    <p:sldId id="259" r:id="rId6"/>
    <p:sldId id="263" r:id="rId7"/>
    <p:sldId id="261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46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ele Hudson" userId="baf746dd-f12d-4632-b935-0b2e8e4536d7" providerId="ADAL" clId="{84395641-7469-48A3-B2C8-5912CF1DAE84}"/>
    <pc:docChg chg="custSel modSld">
      <pc:chgData name="Adele Hudson" userId="baf746dd-f12d-4632-b935-0b2e8e4536d7" providerId="ADAL" clId="{84395641-7469-48A3-B2C8-5912CF1DAE84}" dt="2020-09-04T23:38:08.590" v="1" actId="478"/>
      <pc:docMkLst>
        <pc:docMk/>
      </pc:docMkLst>
      <pc:sldChg chg="delSp mod">
        <pc:chgData name="Adele Hudson" userId="baf746dd-f12d-4632-b935-0b2e8e4536d7" providerId="ADAL" clId="{84395641-7469-48A3-B2C8-5912CF1DAE84}" dt="2020-09-04T23:38:08.590" v="1" actId="478"/>
        <pc:sldMkLst>
          <pc:docMk/>
          <pc:sldMk cId="2079800277" sldId="259"/>
        </pc:sldMkLst>
        <pc:picChg chg="del">
          <ac:chgData name="Adele Hudson" userId="baf746dd-f12d-4632-b935-0b2e8e4536d7" providerId="ADAL" clId="{84395641-7469-48A3-B2C8-5912CF1DAE84}" dt="2020-09-04T23:38:08.590" v="1" actId="478"/>
          <ac:picMkLst>
            <pc:docMk/>
            <pc:sldMk cId="2079800277" sldId="259"/>
            <ac:picMk id="5" creationId="{401C05AC-1822-48F5-A67F-A26F84AE14B2}"/>
          </ac:picMkLst>
        </pc:picChg>
      </pc:sldChg>
      <pc:sldChg chg="delSp mod">
        <pc:chgData name="Adele Hudson" userId="baf746dd-f12d-4632-b935-0b2e8e4536d7" providerId="ADAL" clId="{84395641-7469-48A3-B2C8-5912CF1DAE84}" dt="2020-09-04T23:38:04.849" v="0" actId="478"/>
        <pc:sldMkLst>
          <pc:docMk/>
          <pc:sldMk cId="2440295220" sldId="260"/>
        </pc:sldMkLst>
        <pc:picChg chg="del">
          <ac:chgData name="Adele Hudson" userId="baf746dd-f12d-4632-b935-0b2e8e4536d7" providerId="ADAL" clId="{84395641-7469-48A3-B2C8-5912CF1DAE84}" dt="2020-09-04T23:38:04.849" v="0" actId="478"/>
          <ac:picMkLst>
            <pc:docMk/>
            <pc:sldMk cId="2440295220" sldId="260"/>
            <ac:picMk id="6" creationId="{C7047E15-A962-48B7-B97E-6FB77705C23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CCA4ED-C3F1-406B-9F9C-3EEC0DA14C5F}" type="datetimeFigureOut">
              <a:rPr lang="en-AU" smtClean="0"/>
              <a:t>5/09/2020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99FCB7-D1AB-4590-9714-10E77A827775}" type="slidenum">
              <a:rPr lang="en-AU" smtClean="0"/>
              <a:t>‹#›</a:t>
            </a:fld>
            <a:endParaRPr lang="en-A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065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A4ED-C3F1-406B-9F9C-3EEC0DA14C5F}" type="datetimeFigureOut">
              <a:rPr lang="en-AU" smtClean="0"/>
              <a:t>5/09/2020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FCB7-D1AB-4590-9714-10E77A8277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3083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A4ED-C3F1-406B-9F9C-3EEC0DA14C5F}" type="datetimeFigureOut">
              <a:rPr lang="en-AU" smtClean="0"/>
              <a:t>5/09/2020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FCB7-D1AB-4590-9714-10E77A8277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2243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A4ED-C3F1-406B-9F9C-3EEC0DA14C5F}" type="datetimeFigureOut">
              <a:rPr lang="en-AU" smtClean="0"/>
              <a:t>5/09/2020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FCB7-D1AB-4590-9714-10E77A8277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6860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A4ED-C3F1-406B-9F9C-3EEC0DA14C5F}" type="datetimeFigureOut">
              <a:rPr lang="en-AU" smtClean="0"/>
              <a:t>5/09/2020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FCB7-D1AB-4590-9714-10E77A827775}" type="slidenum">
              <a:rPr lang="en-AU" smtClean="0"/>
              <a:t>‹#›</a:t>
            </a:fld>
            <a:endParaRPr lang="en-A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8798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A4ED-C3F1-406B-9F9C-3EEC0DA14C5F}" type="datetimeFigureOut">
              <a:rPr lang="en-AU" smtClean="0"/>
              <a:t>5/09/2020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FCB7-D1AB-4590-9714-10E77A8277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0427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A4ED-C3F1-406B-9F9C-3EEC0DA14C5F}" type="datetimeFigureOut">
              <a:rPr lang="en-AU" smtClean="0"/>
              <a:t>5/09/2020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FCB7-D1AB-4590-9714-10E77A8277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7402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A4ED-C3F1-406B-9F9C-3EEC0DA14C5F}" type="datetimeFigureOut">
              <a:rPr lang="en-AU" smtClean="0"/>
              <a:t>5/09/2020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FCB7-D1AB-4590-9714-10E77A8277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8645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A4ED-C3F1-406B-9F9C-3EEC0DA14C5F}" type="datetimeFigureOut">
              <a:rPr lang="en-AU" smtClean="0"/>
              <a:t>5/09/2020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FCB7-D1AB-4590-9714-10E77A8277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1003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A4ED-C3F1-406B-9F9C-3EEC0DA14C5F}" type="datetimeFigureOut">
              <a:rPr lang="en-AU" smtClean="0"/>
              <a:t>5/09/2020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FCB7-D1AB-4590-9714-10E77A8277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3409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A4ED-C3F1-406B-9F9C-3EEC0DA14C5F}" type="datetimeFigureOut">
              <a:rPr lang="en-AU" smtClean="0"/>
              <a:t>5/09/2020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FCB7-D1AB-4590-9714-10E77A8277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5591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3CCA4ED-C3F1-406B-9F9C-3EEC0DA14C5F}" type="datetimeFigureOut">
              <a:rPr lang="en-AU" smtClean="0"/>
              <a:t>5/09/2020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399FCB7-D1AB-4590-9714-10E77A8277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883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issuu.com/nat_arc/docs/bioplastic_cook_book_3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65D85-EB86-46CF-B8FD-394B72DD28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5217" y="1134046"/>
            <a:ext cx="9966960" cy="2926080"/>
          </a:xfrm>
        </p:spPr>
        <p:txBody>
          <a:bodyPr>
            <a:normAutofit fontScale="90000"/>
          </a:bodyPr>
          <a:lstStyle/>
          <a:p>
            <a:r>
              <a:rPr lang="en-US" dirty="0"/>
              <a:t>Streamlining Student Design Investigations</a:t>
            </a:r>
            <a:br>
              <a:rPr lang="en-AU" dirty="0"/>
            </a:br>
            <a:endParaRPr lang="en-AU" sz="3600" b="1" u="sng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1EA84F-E26A-41FC-B9B6-B830B58FAE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4264" y="4042672"/>
            <a:ext cx="8788866" cy="2346819"/>
          </a:xfrm>
        </p:spPr>
        <p:txBody>
          <a:bodyPr>
            <a:normAutofit/>
          </a:bodyPr>
          <a:lstStyle/>
          <a:p>
            <a:r>
              <a:rPr lang="en-US" dirty="0"/>
              <a:t>Jill Forward</a:t>
            </a:r>
          </a:p>
          <a:p>
            <a:r>
              <a:rPr lang="en-US" dirty="0"/>
              <a:t>Aitken College</a:t>
            </a:r>
          </a:p>
          <a:p>
            <a:r>
              <a:rPr lang="en-US" dirty="0"/>
              <a:t>www.edudesign.com.au</a:t>
            </a:r>
          </a:p>
          <a:p>
            <a:r>
              <a:rPr lang="en-US" dirty="0"/>
              <a:t>Contact: jforward@aitkencollege.edu.au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</p:txBody>
      </p:sp>
      <p:pic>
        <p:nvPicPr>
          <p:cNvPr id="3074" name="Picture 2" descr="Logo (with UPS)">
            <a:extLst>
              <a:ext uri="{FF2B5EF4-FFF2-40B4-BE49-F238E27FC236}">
                <a16:creationId xmlns:a16="http://schemas.microsoft.com/office/drawing/2014/main" id="{59FA1876-0A6C-4454-A0D8-A89FA8B6F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74" y="4954554"/>
            <a:ext cx="1041324" cy="14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7227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aftright 150mm Digital Caliper">
            <a:extLst>
              <a:ext uri="{FF2B5EF4-FFF2-40B4-BE49-F238E27FC236}">
                <a16:creationId xmlns:a16="http://schemas.microsoft.com/office/drawing/2014/main" id="{70FA38DA-0F34-48AB-972B-B1D2DBA8D1A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616200"/>
            <a:ext cx="2810404" cy="2984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4924E13-28D7-4A65-9BFE-65A97D24B9D8}"/>
              </a:ext>
            </a:extLst>
          </p:cNvPr>
          <p:cNvSpPr/>
          <p:nvPr/>
        </p:nvSpPr>
        <p:spPr>
          <a:xfrm>
            <a:off x="3009901" y="609600"/>
            <a:ext cx="5854700" cy="4249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32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Digital </a:t>
            </a:r>
            <a:r>
              <a:rPr lang="en-AU" sz="3200" u="sng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Calipers</a:t>
            </a:r>
            <a:endParaRPr lang="en-AU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Bunnings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AU" sz="3200" kern="1800" spc="15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Craftright</a:t>
            </a:r>
            <a:r>
              <a:rPr lang="en-AU" sz="3200" kern="1800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150mm Digital </a:t>
            </a:r>
            <a:r>
              <a:rPr lang="en-AU" sz="3200" kern="1800" spc="15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Caliper</a:t>
            </a:r>
            <a:endParaRPr lang="en-AU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AU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I/N: 5660742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$19.98 (2019)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A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232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AF5D6D2-C0CE-4FB4-ADDB-07B33F61D535}"/>
              </a:ext>
            </a:extLst>
          </p:cNvPr>
          <p:cNvSpPr/>
          <p:nvPr/>
        </p:nvSpPr>
        <p:spPr>
          <a:xfrm>
            <a:off x="3035300" y="1471136"/>
            <a:ext cx="6096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AU" b="1" dirty="0">
              <a:solidFill>
                <a:srgbClr val="000000"/>
              </a:solidFill>
              <a:latin typeface="Source Sans Pro" panose="020B0503030403020204" pitchFamily="34" charset="0"/>
            </a:endParaRPr>
          </a:p>
          <a:p>
            <a:endParaRPr lang="en-AU" b="1" dirty="0">
              <a:solidFill>
                <a:srgbClr val="0000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A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Colorimeter, with </a:t>
            </a:r>
            <a:r>
              <a:rPr lang="en-AU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multimeter</a:t>
            </a:r>
            <a:r>
              <a:rPr lang="en-A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Haines</a:t>
            </a:r>
            <a:endParaRPr lang="en-A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latinLnBrk="1"/>
            <a:r>
              <a:rPr lang="en-A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code: CO0101</a:t>
            </a:r>
          </a:p>
          <a:p>
            <a:pPr algn="ctr"/>
            <a:r>
              <a:rPr lang="en-A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Colorimeter, with </a:t>
            </a:r>
            <a:r>
              <a:rPr lang="en-A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multimeter</a:t>
            </a:r>
            <a:endParaRPr lang="en-A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t"/>
            <a:r>
              <a:rPr lang="en-A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$110.00</a:t>
            </a:r>
            <a:endParaRPr lang="en-AU" sz="2400" b="0" i="0" dirty="0">
              <a:solidFill>
                <a:srgbClr val="575757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10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C9EA6-6E3B-4709-99FD-B5B220B2B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Student designed Investigations (SDIs)</a:t>
            </a:r>
            <a:br>
              <a:rPr lang="en-US" dirty="0"/>
            </a:br>
            <a:r>
              <a:rPr lang="en-US" dirty="0"/>
              <a:t>Why are they important?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E4F73-4155-43E5-AAC5-9A0556C92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21</a:t>
            </a:r>
            <a:r>
              <a:rPr lang="en-US" baseline="30000" dirty="0"/>
              <a:t>st</a:t>
            </a:r>
            <a:r>
              <a:rPr lang="en-US" dirty="0"/>
              <a:t> Century learning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VCE requirement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Inspire creative thought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Connecting students to real science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40295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F4D604-7BAB-438F-86A3-549B75E80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Systems for Conducting SDI’s</a:t>
            </a:r>
            <a:endParaRPr lang="en-AU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902888-BA7E-4DBE-811B-FA3C548E2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63692"/>
            <a:ext cx="9872871" cy="403230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Research Groups</a:t>
            </a:r>
          </a:p>
          <a:p>
            <a:pPr marL="0" indent="0">
              <a:buNone/>
            </a:pPr>
            <a:r>
              <a:rPr lang="en-US" dirty="0"/>
              <a:t>Individual practical requests</a:t>
            </a:r>
            <a:endParaRPr lang="en-AU" dirty="0"/>
          </a:p>
          <a:p>
            <a:pPr marL="514350" indent="-514350">
              <a:buFont typeface="+mj-lt"/>
              <a:buAutoNum type="arabicPeriod"/>
            </a:pPr>
            <a:endParaRPr lang="en-AU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C2C749E-C44D-427F-B697-E1DF082FF8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542565"/>
              </p:ext>
            </p:extLst>
          </p:nvPr>
        </p:nvGraphicFramePr>
        <p:xfrm>
          <a:off x="3342477" y="3151757"/>
          <a:ext cx="5818302" cy="2152656"/>
        </p:xfrm>
        <a:graphic>
          <a:graphicData uri="http://schemas.openxmlformats.org/drawingml/2006/table">
            <a:tbl>
              <a:tblPr firstRow="1" firstCol="1" bandRow="1"/>
              <a:tblGrid>
                <a:gridCol w="2909151">
                  <a:extLst>
                    <a:ext uri="{9D8B030D-6E8A-4147-A177-3AD203B41FA5}">
                      <a16:colId xmlns:a16="http://schemas.microsoft.com/office/drawing/2014/main" val="3694000009"/>
                    </a:ext>
                  </a:extLst>
                </a:gridCol>
                <a:gridCol w="2909151">
                  <a:extLst>
                    <a:ext uri="{9D8B030D-6E8A-4147-A177-3AD203B41FA5}">
                      <a16:colId xmlns:a16="http://schemas.microsoft.com/office/drawing/2014/main" val="3471829972"/>
                    </a:ext>
                  </a:extLst>
                </a:gridCol>
              </a:tblGrid>
              <a:tr h="1791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NAME :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CLASS: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5709725"/>
                  </a:ext>
                </a:extLst>
              </a:tr>
              <a:tr h="1791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TITLE :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28149"/>
                  </a:ext>
                </a:extLst>
              </a:tr>
              <a:tr h="1791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VARIABLE that you are testing :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213469"/>
                  </a:ext>
                </a:extLst>
              </a:tr>
              <a:tr h="1791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LAB EQUIPMENT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MATERIALS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6430692"/>
                  </a:ext>
                </a:extLst>
              </a:tr>
              <a:tr h="1791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5560942"/>
                  </a:ext>
                </a:extLst>
              </a:tr>
              <a:tr h="1791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4818401"/>
                  </a:ext>
                </a:extLst>
              </a:tr>
              <a:tr h="1791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9666797"/>
                  </a:ext>
                </a:extLst>
              </a:tr>
              <a:tr h="1791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0016358"/>
                  </a:ext>
                </a:extLst>
              </a:tr>
              <a:tr h="1791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9807764"/>
                  </a:ext>
                </a:extLst>
              </a:tr>
              <a:tr h="1791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6824542"/>
                  </a:ext>
                </a:extLst>
              </a:tr>
              <a:tr h="1791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980658"/>
                  </a:ext>
                </a:extLst>
              </a:tr>
              <a:tr h="1791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29902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128B31F-0AB2-4082-A9D5-5767C9730190}"/>
              </a:ext>
            </a:extLst>
          </p:cNvPr>
          <p:cNvSpPr txBox="1"/>
          <p:nvPr/>
        </p:nvSpPr>
        <p:spPr>
          <a:xfrm>
            <a:off x="3233420" y="5402145"/>
            <a:ext cx="581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PTO: Diagram to explain set up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12265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0902A-89E8-4D8F-8871-91C646FA6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Systems for Conducting SDI’s</a:t>
            </a:r>
            <a:endParaRPr lang="en-AU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4A5BB-10C3-4418-BC61-8B59339EA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Individual Meetings with Teachers</a:t>
            </a:r>
          </a:p>
          <a:p>
            <a:pPr marL="0" indent="0">
              <a:buNone/>
            </a:pPr>
            <a:r>
              <a:rPr lang="en-US" dirty="0"/>
              <a:t>Communal Base Trolley</a:t>
            </a:r>
          </a:p>
          <a:p>
            <a:pPr marL="0" indent="0">
              <a:buNone/>
            </a:pPr>
            <a:r>
              <a:rPr lang="en-US" dirty="0"/>
              <a:t>Photos of available resources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8A47A2-ECA6-4442-A115-A669FC33C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535" y="2996370"/>
            <a:ext cx="4254759" cy="319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067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383FD-8D1D-44AF-B3CA-A9B201DD7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Systems for Conducting SDI’s</a:t>
            </a:r>
            <a:endParaRPr lang="en-AU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27D35-917C-4EEA-A0D6-4C9AF3B7A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Training of staff in techniques</a:t>
            </a:r>
          </a:p>
          <a:p>
            <a:pPr marL="0" indent="0">
              <a:buNone/>
            </a:pPr>
            <a:r>
              <a:rPr lang="en-US" dirty="0"/>
              <a:t>Clear lines of accountability for teachers and Lab Techs</a:t>
            </a:r>
          </a:p>
          <a:p>
            <a:pPr marL="0" indent="0">
              <a:buNone/>
            </a:pPr>
            <a:r>
              <a:rPr lang="en-US" dirty="0"/>
              <a:t>Lab technicians training students in techniques</a:t>
            </a:r>
          </a:p>
          <a:p>
            <a:pPr marL="0" indent="0">
              <a:buNone/>
            </a:pPr>
            <a:r>
              <a:rPr lang="en-US" dirty="0"/>
              <a:t>Zones In Laboratory for streamlining cleanup and safety</a:t>
            </a:r>
          </a:p>
          <a:p>
            <a:pPr marL="0" indent="0">
              <a:buNone/>
            </a:pPr>
            <a:r>
              <a:rPr lang="en-US" dirty="0"/>
              <a:t>Workflow in Prep Room</a:t>
            </a:r>
          </a:p>
          <a:p>
            <a:pPr marL="4572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79800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26708A-CADA-47AC-919B-06AFC516F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241" y="993709"/>
            <a:ext cx="6680718" cy="501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347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383FD-8D1D-44AF-B3CA-A9B201DD7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Systems for Conducting SDI’s</a:t>
            </a:r>
            <a:endParaRPr lang="en-AU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27D35-917C-4EEA-A0D6-4C9AF3B7A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Lots of room for trolleys in Prep Room/classrooms.</a:t>
            </a:r>
          </a:p>
          <a:p>
            <a:pPr marL="0" indent="0">
              <a:buNone/>
            </a:pPr>
            <a:r>
              <a:rPr lang="en-US" dirty="0"/>
              <a:t>Culture of being flexible and creative problem solving</a:t>
            </a:r>
          </a:p>
          <a:p>
            <a:pPr marL="0" indent="0">
              <a:buNone/>
            </a:pPr>
            <a:r>
              <a:rPr lang="en-US" dirty="0"/>
              <a:t>Timetabling</a:t>
            </a:r>
          </a:p>
          <a:p>
            <a:pPr marL="0" indent="0">
              <a:buNone/>
            </a:pPr>
            <a:r>
              <a:rPr lang="en-US" dirty="0"/>
              <a:t>Time and resources</a:t>
            </a:r>
            <a:endParaRPr lang="en-AU" dirty="0"/>
          </a:p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F275D2-FD0D-4961-A98D-6A4246112BD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14800" y="3051110"/>
            <a:ext cx="3331028" cy="25659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31C5D6-F345-49F1-92B2-A23C6D79AF7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75036" y="3051109"/>
            <a:ext cx="3293705" cy="256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040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06337-C180-48E2-A2B6-20D4344D8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 trials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1F796-9D88-4EEC-A4B4-F758BBD2D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/>
              <a:t>Now it’s your turn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/>
              <a:t>Colorimetry of elodea photosynthesis</a:t>
            </a:r>
          </a:p>
          <a:p>
            <a:pPr marL="45720" indent="0">
              <a:buNone/>
            </a:pPr>
            <a:r>
              <a:rPr lang="en-US" dirty="0"/>
              <a:t>Analysis of catalase activity using hydrogen peroxide </a:t>
            </a:r>
          </a:p>
          <a:p>
            <a:pPr marL="45720" indent="0">
              <a:buNone/>
            </a:pPr>
            <a:r>
              <a:rPr lang="en-US" dirty="0"/>
              <a:t>Reaction Rates using colorimetry</a:t>
            </a:r>
          </a:p>
          <a:p>
            <a:pPr marL="45720" indent="0">
              <a:buNone/>
            </a:pPr>
            <a:r>
              <a:rPr lang="en-US" dirty="0"/>
              <a:t>Compressibility of bioplastics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1633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C765BB-70FE-4ED2-A6C7-6E65BC21AF5D}"/>
              </a:ext>
            </a:extLst>
          </p:cNvPr>
          <p:cNvSpPr/>
          <p:nvPr/>
        </p:nvSpPr>
        <p:spPr>
          <a:xfrm>
            <a:off x="1398366" y="4684909"/>
            <a:ext cx="1020503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BIOPLASTICS RESOURCE</a:t>
            </a:r>
            <a:endParaRPr lang="en-AU" sz="3200" dirty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algn="ctr"/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https://issuu.com/nat_arc/docs/bioplastic_cook_book_3</a:t>
            </a:r>
            <a:endParaRPr lang="en-A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54F333-3B86-4268-84AA-28ABAF260981}"/>
              </a:ext>
            </a:extLst>
          </p:cNvPr>
          <p:cNvSpPr txBox="1"/>
          <p:nvPr/>
        </p:nvSpPr>
        <p:spPr>
          <a:xfrm>
            <a:off x="1904301" y="1333850"/>
            <a:ext cx="896783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TROLLEY SUPPLIER</a:t>
            </a:r>
          </a:p>
          <a:p>
            <a:pPr algn="ctr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Brayco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www.Brayco.com.au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Polypropylene Trolley Small 83.5 x 41.3 x 96.6cm	$119</a:t>
            </a:r>
          </a:p>
          <a:p>
            <a:pPr algn="ctr"/>
            <a:endParaRPr lang="en-A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112713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Custom 1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266F8B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1116</TotalTime>
  <Words>277</Words>
  <Application>Microsoft Office PowerPoint</Application>
  <PresentationFormat>Widescreen</PresentationFormat>
  <Paragraphs>79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Corbel</vt:lpstr>
      <vt:lpstr>Source Sans Pro</vt:lpstr>
      <vt:lpstr>Basis</vt:lpstr>
      <vt:lpstr>Streamlining Student Design Investigations </vt:lpstr>
      <vt:lpstr>Student designed Investigations (SDIs) Why are they important?</vt:lpstr>
      <vt:lpstr>Systems for Conducting SDI’s</vt:lpstr>
      <vt:lpstr>Systems for Conducting SDI’s</vt:lpstr>
      <vt:lpstr>Systems for Conducting SDI’s</vt:lpstr>
      <vt:lpstr>PowerPoint Presentation</vt:lpstr>
      <vt:lpstr>Systems for Conducting SDI’s</vt:lpstr>
      <vt:lpstr>Technique trials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designed Investigations Why are they important?</dc:title>
  <dc:creator>Jillian Forward</dc:creator>
  <cp:lastModifiedBy>Adele Hudson</cp:lastModifiedBy>
  <cp:revision>38</cp:revision>
  <dcterms:created xsi:type="dcterms:W3CDTF">2019-07-19T00:31:35Z</dcterms:created>
  <dcterms:modified xsi:type="dcterms:W3CDTF">2020-09-04T23:38:18Z</dcterms:modified>
</cp:coreProperties>
</file>